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92" r:id="rId2"/>
  </p:sldMasterIdLst>
  <p:notesMasterIdLst>
    <p:notesMasterId r:id="rId34"/>
  </p:notesMasterIdLst>
  <p:sldIdLst>
    <p:sldId id="256" r:id="rId3"/>
    <p:sldId id="257" r:id="rId4"/>
    <p:sldId id="258" r:id="rId5"/>
    <p:sldId id="267" r:id="rId6"/>
    <p:sldId id="295" r:id="rId7"/>
    <p:sldId id="263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5" r:id="rId17"/>
    <p:sldId id="278" r:id="rId18"/>
    <p:sldId id="279" r:id="rId19"/>
    <p:sldId id="280" r:id="rId20"/>
    <p:sldId id="296" r:id="rId21"/>
    <p:sldId id="281" r:id="rId22"/>
    <p:sldId id="284" r:id="rId23"/>
    <p:sldId id="282" r:id="rId24"/>
    <p:sldId id="286" r:id="rId25"/>
    <p:sldId id="288" r:id="rId26"/>
    <p:sldId id="287" r:id="rId27"/>
    <p:sldId id="289" r:id="rId28"/>
    <p:sldId id="290" r:id="rId29"/>
    <p:sldId id="291" r:id="rId30"/>
    <p:sldId id="292" r:id="rId31"/>
    <p:sldId id="293" r:id="rId32"/>
    <p:sldId id="283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D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38B1855-1B75-4FBE-930C-398BA8C253C6}" styleName="佈景主題樣式 2 - 輔色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佈景主題樣式 2 - 輔色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594" autoAdjust="0"/>
    <p:restoredTop sz="94729" autoAdjust="0"/>
  </p:normalViewPr>
  <p:slideViewPr>
    <p:cSldViewPr>
      <p:cViewPr varScale="1">
        <p:scale>
          <a:sx n="108" d="100"/>
          <a:sy n="108" d="100"/>
        </p:scale>
        <p:origin x="-16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4533A-0F75-4DBB-B321-8955F6CA0F89}" type="datetimeFigureOut">
              <a:rPr lang="zh-TW" altLang="en-US" smtClean="0"/>
              <a:pPr/>
              <a:t>16/5/23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19321-C0C1-45FF-848A-E238E85484C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112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角三角形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1" name="直線接點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剪去並圓角化單一角落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10" name="手繪多邊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手繪多邊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grpSp>
        <p:nvGrpSpPr>
          <p:cNvPr id="2" name="群組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手繪多邊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手繪多邊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r>
              <a:rPr lang="en-US" altLang="zh-TW" smtClean="0"/>
              <a:t>2016/06/07</a:t>
            </a:r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1A0EAB50-AF29-4A5B-B720-AC3B13CC2B40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rn/ARNRouletteWheelView" TargetMode="External"/><Relationship Id="rId4" Type="http://schemas.openxmlformats.org/officeDocument/2006/relationships/hyperlink" Target="https://www.raywenderlich.com/107687/uicollectionview-custom-layout-tutorial-spinning-wheel" TargetMode="External"/><Relationship Id="rId5" Type="http://schemas.openxmlformats.org/officeDocument/2006/relationships/hyperlink" Target="https://github.com/terminatorover/RGCardViewLayout" TargetMode="External"/><Relationship Id="rId6" Type="http://schemas.openxmlformats.org/officeDocument/2006/relationships/hyperlink" Target="https://github.com/seedante/TimelineLayout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eveloper.apple.com/library/ios/documentation/UIKit/Reference/UICollectionView_clas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42910" y="1643050"/>
            <a:ext cx="7851648" cy="1643074"/>
          </a:xfrm>
        </p:spPr>
        <p:txBody>
          <a:bodyPr anchor="t">
            <a:normAutofit/>
          </a:bodyPr>
          <a:lstStyle/>
          <a:p>
            <a:pPr algn="ctr"/>
            <a:r>
              <a:rPr lang="en-US" altLang="zh-TW" sz="7200" dirty="0" err="1" smtClean="0"/>
              <a:t>UICollectionView</a:t>
            </a:r>
            <a:endParaRPr lang="zh-TW" altLang="en-US" sz="7200" dirty="0"/>
          </a:p>
        </p:txBody>
      </p:sp>
      <p:sp>
        <p:nvSpPr>
          <p:cNvPr id="5" name="矩形 4"/>
          <p:cNvSpPr/>
          <p:nvPr/>
        </p:nvSpPr>
        <p:spPr>
          <a:xfrm>
            <a:off x="285720" y="642918"/>
            <a:ext cx="270849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altLang="zh-TW" sz="3600" b="1" cap="none" spc="0" dirty="0" err="1" smtClean="0">
                <a:ln/>
                <a:solidFill>
                  <a:schemeClr val="accent3"/>
                </a:solidFill>
                <a:effectLst/>
              </a:rPr>
              <a:t>iOS@Taipei</a:t>
            </a:r>
            <a:endParaRPr lang="zh-TW" altLang="en-US" sz="3600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>
          <a:xfrm>
            <a:off x="2786050" y="785794"/>
            <a:ext cx="2571768" cy="365125"/>
          </a:xfrm>
        </p:spPr>
        <p:txBody>
          <a:bodyPr anchor="ctr"/>
          <a:lstStyle/>
          <a:p>
            <a:pPr algn="ctr"/>
            <a:r>
              <a:rPr lang="en-US" altLang="zh-TW" sz="3200" dirty="0" smtClean="0"/>
              <a:t> 2016/05/24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00826" y="5572140"/>
            <a:ext cx="215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 smtClean="0">
                <a:latin typeface="Avenir Black Oblique"/>
                <a:cs typeface="Avenir Black Oblique"/>
              </a:rPr>
              <a:t>Nick Lin</a:t>
            </a:r>
            <a:endParaRPr lang="zh-TW" altLang="en-US" sz="4000" dirty="0">
              <a:latin typeface="Avenir Black Oblique"/>
              <a:cs typeface="Avenir Black Oblique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11560" y="3212976"/>
            <a:ext cx="8129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 smtClean="0">
                <a:latin typeface="PingFang TC Regular"/>
                <a:ea typeface="+mj-ea"/>
                <a:cs typeface="PingFang TC Regular"/>
              </a:rPr>
              <a:t>惡魔獵捕技</a:t>
            </a:r>
            <a:r>
              <a:rPr lang="en-US" altLang="zh-TW" sz="7200" dirty="0" smtClean="0">
                <a:latin typeface="PingFang TC Regular"/>
                <a:ea typeface="+mj-ea"/>
                <a:cs typeface="PingFang TC Regular"/>
              </a:rPr>
              <a:t>-</a:t>
            </a:r>
            <a:r>
              <a:rPr lang="zh-TW" altLang="en-US" sz="7200" dirty="0" smtClean="0">
                <a:latin typeface="PingFang TC Regular"/>
                <a:ea typeface="+mj-ea"/>
                <a:cs typeface="PingFang TC Regular"/>
              </a:rPr>
              <a:t>入門篇</a:t>
            </a:r>
            <a:endParaRPr lang="zh-TW" altLang="en-US" sz="7200" dirty="0">
              <a:latin typeface="PingFang TC Regular"/>
              <a:ea typeface="+mj-ea"/>
              <a:cs typeface="PingFang TC Regula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特異功能的惡魔長甚麼樣子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進階款</a:t>
            </a:r>
            <a:endParaRPr lang="zh-TW" altLang="en-US" dirty="0"/>
          </a:p>
        </p:txBody>
      </p:sp>
      <p:pic>
        <p:nvPicPr>
          <p:cNvPr id="7" name="圖片 6" descr="dribbble-1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6" y="1803805"/>
            <a:ext cx="6453206" cy="48399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如何獵捕惡魔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051720" y="1988840"/>
            <a:ext cx="460851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「知己知彼，百戰百勝」</a:t>
            </a:r>
            <a:endParaRPr kumimoji="1" lang="zh-TW" altLang="en-U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52629"/>
              </p:ext>
            </p:extLst>
          </p:nvPr>
        </p:nvGraphicFramePr>
        <p:xfrm>
          <a:off x="611560" y="3140968"/>
          <a:ext cx="7920880" cy="268622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944216"/>
                <a:gridCol w="3384376"/>
                <a:gridCol w="2592288"/>
              </a:tblGrid>
              <a:tr h="5220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</a:rPr>
                        <a:t>Systematics</a:t>
                      </a:r>
                      <a:endParaRPr lang="zh-TW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Class Or</a:t>
                      </a:r>
                      <a:r>
                        <a:rPr lang="en-US" altLang="zh-TW" sz="2000" baseline="0" dirty="0" smtClean="0"/>
                        <a:t> Protocol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Sub</a:t>
                      </a:r>
                      <a:endParaRPr lang="zh-TW" altLang="en-US" sz="2000" dirty="0"/>
                    </a:p>
                  </a:txBody>
                  <a:tcPr anchor="ctr"/>
                </a:tc>
              </a:tr>
              <a:tr h="721387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DataSource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UICollectionView</a:t>
                      </a:r>
                      <a:r>
                        <a:rPr lang="en-US" altLang="zh-TW" sz="16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DataSource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</a:tr>
              <a:tr h="721387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Delegate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UICollectionView</a:t>
                      </a:r>
                      <a:r>
                        <a:rPr lang="en-US" altLang="zh-TW" sz="16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Delegate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UICollectionView</a:t>
                      </a:r>
                      <a:endParaRPr kumimoji="0" lang="en-US" altLang="zh-TW" sz="1600" kern="1200" dirty="0" smtClean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  <a:p>
                      <a:pPr algn="l"/>
                      <a:r>
                        <a:rPr lang="en-US" altLang="zh-TW" sz="16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DelegateFlowLayout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</a:tr>
              <a:tr h="721387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Layout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UICollectionView</a:t>
                      </a:r>
                      <a:r>
                        <a:rPr lang="en-US" altLang="zh-TW" sz="16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Layout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UICollectionView</a:t>
                      </a:r>
                      <a:endParaRPr kumimoji="0" lang="en-US" altLang="zh-TW" sz="1600" kern="1200" dirty="0" smtClean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  <a:p>
                      <a:pPr algn="l"/>
                      <a:r>
                        <a:rPr kumimoji="0" lang="en-US" altLang="zh-TW" sz="1600" kern="1200" dirty="0" err="1" smtClean="0">
                          <a:latin typeface="Arial Rounded MT Bold"/>
                          <a:ea typeface="나눔손글씨 붓"/>
                          <a:cs typeface="Arial Rounded MT Bold"/>
                        </a:rPr>
                        <a:t>FlowLayout</a:t>
                      </a:r>
                      <a:endParaRPr lang="zh-TW" altLang="en-US" sz="1600" dirty="0">
                        <a:latin typeface="Arial Rounded MT Bold"/>
                        <a:ea typeface="나눔손글씨 붓"/>
                        <a:cs typeface="Arial Rounded MT Bold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330171"/>
      </p:ext>
    </p:extLst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 Cell</a:t>
            </a:r>
            <a:endParaRPr lang="zh-TW" altLang="en-US" dirty="0"/>
          </a:p>
        </p:txBody>
      </p:sp>
      <p:pic>
        <p:nvPicPr>
          <p:cNvPr id="6" name="圖片 5" descr="螢幕快照 2016-05-21 下午3.4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32856"/>
            <a:ext cx="7213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94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註冊</a:t>
            </a:r>
            <a:r>
              <a:rPr lang="en-US" altLang="zh-TW" dirty="0" smtClean="0"/>
              <a:t> </a:t>
            </a:r>
            <a:r>
              <a:rPr lang="en-US" altLang="zh-TW" dirty="0" err="1"/>
              <a:t>SupplementaryView</a:t>
            </a:r>
            <a:endParaRPr lang="zh-TW" altLang="en-US" dirty="0"/>
          </a:p>
        </p:txBody>
      </p:sp>
      <p:pic>
        <p:nvPicPr>
          <p:cNvPr id="4" name="圖片 3" descr="螢幕快照 2016-05-21 下午3.4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337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199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復用</a:t>
            </a:r>
            <a:r>
              <a:rPr lang="en-US" altLang="zh-TW" dirty="0" smtClean="0"/>
              <a:t> Cell </a:t>
            </a:r>
            <a:r>
              <a:rPr lang="zh-TW" altLang="en-US" dirty="0" smtClean="0"/>
              <a:t>及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SupplementaryView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圖片 3" descr="螢幕快照 2016-05-21 下午3.45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4904"/>
            <a:ext cx="9144000" cy="307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2087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其他功能</a:t>
            </a:r>
            <a:endParaRPr lang="zh-TW" altLang="en-US" dirty="0"/>
          </a:p>
        </p:txBody>
      </p:sp>
      <p:pic>
        <p:nvPicPr>
          <p:cNvPr id="5" name="圖片 4" descr="螢幕快照 2016-05-21 下午6.1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6"/>
            <a:ext cx="8244408" cy="49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8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其他功能</a:t>
            </a:r>
            <a:endParaRPr lang="zh-TW" altLang="en-US" dirty="0"/>
          </a:p>
        </p:txBody>
      </p:sp>
      <p:pic>
        <p:nvPicPr>
          <p:cNvPr id="4" name="圖片 3" descr="螢幕快照 2016-05-21 下午4.45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75395"/>
            <a:ext cx="8625930" cy="44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90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其他功能</a:t>
            </a:r>
            <a:endParaRPr lang="zh-TW" altLang="en-US" dirty="0"/>
          </a:p>
        </p:txBody>
      </p:sp>
      <p:pic>
        <p:nvPicPr>
          <p:cNvPr id="4" name="圖片 3" descr="螢幕快照 2016-05-21 下午4.47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6454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17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其他功能</a:t>
            </a:r>
            <a:endParaRPr lang="zh-TW" altLang="en-US" dirty="0"/>
          </a:p>
        </p:txBody>
      </p:sp>
      <p:pic>
        <p:nvPicPr>
          <p:cNvPr id="4" name="圖片 3" descr="螢幕快照 2016-05-21 下午4.57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896"/>
            <a:ext cx="9144000" cy="342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2862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其他功能</a:t>
            </a:r>
            <a:endParaRPr lang="zh-TW" altLang="en-US" dirty="0"/>
          </a:p>
        </p:txBody>
      </p:sp>
      <p:pic>
        <p:nvPicPr>
          <p:cNvPr id="5" name="圖片 4" descr="螢幕快照 2016-05-23 下午9.53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92896"/>
            <a:ext cx="8460432" cy="35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7149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1071570"/>
          </a:xfrm>
        </p:spPr>
        <p:txBody>
          <a:bodyPr>
            <a:normAutofit lnSpcReduction="10000"/>
          </a:bodyPr>
          <a:lstStyle/>
          <a:p>
            <a:r>
              <a:rPr lang="zh-TW" altLang="en-US" dirty="0" smtClean="0"/>
              <a:t>在介紹這隻恐怖的惡魔之前，</a:t>
            </a:r>
            <a:endParaRPr lang="en-US" altLang="zh-TW" dirty="0" smtClean="0"/>
          </a:p>
          <a:p>
            <a:pPr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要先知道惡魔為什麼會成為惡魔</a:t>
            </a:r>
            <a:endParaRPr lang="en-US" altLang="zh-TW" dirty="0" smtClean="0"/>
          </a:p>
          <a:p>
            <a:pPr>
              <a:buNone/>
            </a:pP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928662" y="2071678"/>
            <a:ext cx="74295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惡魔</a:t>
            </a:r>
            <a:endParaRPr lang="en-US" altLang="zh-TW" sz="7200" dirty="0" smtClean="0">
              <a:solidFill>
                <a:srgbClr val="17D0F5"/>
              </a:solidFill>
              <a:latin typeface="Broadway" pitchFamily="82" charset="0"/>
              <a:ea typeface="標楷體" pitchFamily="65" charset="-120"/>
            </a:endParaRPr>
          </a:p>
          <a:p>
            <a:pPr algn="ctr"/>
            <a:r>
              <a:rPr lang="zh-TW" altLang="en-US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包含了</a:t>
            </a:r>
            <a:endParaRPr lang="en-US" altLang="zh-TW" sz="7200" dirty="0" smtClean="0">
              <a:solidFill>
                <a:srgbClr val="17D0F5"/>
              </a:solidFill>
              <a:latin typeface="Broadway" pitchFamily="82" charset="0"/>
              <a:ea typeface="標楷體" pitchFamily="65" charset="-120"/>
            </a:endParaRPr>
          </a:p>
          <a:p>
            <a:pPr algn="ctr"/>
            <a:r>
              <a:rPr lang="zh-TW" altLang="en-US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許多</a:t>
            </a:r>
            <a:r>
              <a:rPr lang="en-US" altLang="zh-TW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 Class</a:t>
            </a:r>
          </a:p>
          <a:p>
            <a:pPr algn="ctr"/>
            <a:r>
              <a:rPr lang="zh-TW" altLang="en-US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三個 </a:t>
            </a:r>
            <a:r>
              <a:rPr lang="en-US" altLang="zh-TW" sz="7200" dirty="0" smtClean="0">
                <a:solidFill>
                  <a:srgbClr val="17D0F5"/>
                </a:solidFill>
                <a:latin typeface="Broadway" pitchFamily="82" charset="0"/>
                <a:ea typeface="標楷體" pitchFamily="65" charset="-120"/>
              </a:rPr>
              <a:t>Protocol</a:t>
            </a:r>
          </a:p>
        </p:txBody>
      </p:sp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6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3"/>
      <p:bldP spid="8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UICollectionDataSource</a:t>
            </a:r>
            <a:endParaRPr lang="zh-TW" altLang="en-US" dirty="0"/>
          </a:p>
        </p:txBody>
      </p:sp>
      <p:pic>
        <p:nvPicPr>
          <p:cNvPr id="4" name="圖片 3" descr="螢幕快照 2016-05-21 下午5.1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0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03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UICollectionDataSource</a:t>
            </a:r>
            <a:endParaRPr lang="zh-TW" altLang="en-US" dirty="0"/>
          </a:p>
        </p:txBody>
      </p:sp>
      <p:pic>
        <p:nvPicPr>
          <p:cNvPr id="4" name="圖片 3" descr="螢幕快照 2016-05-21 下午5.20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7" y="2852936"/>
            <a:ext cx="9144000" cy="257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73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</a:t>
            </a:r>
            <a:endParaRPr lang="zh-TW" altLang="en-US" dirty="0"/>
          </a:p>
        </p:txBody>
      </p:sp>
      <p:pic>
        <p:nvPicPr>
          <p:cNvPr id="4" name="圖片 3" descr="螢幕快照 2016-05-21 下午5.5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5" y="1916832"/>
            <a:ext cx="91440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124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</a:t>
            </a:r>
            <a:endParaRPr lang="zh-TW" altLang="en-US" dirty="0"/>
          </a:p>
        </p:txBody>
      </p:sp>
      <p:pic>
        <p:nvPicPr>
          <p:cNvPr id="4" name="圖片 3" descr="螢幕快照 2016-05-21 下午6.22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1" y="2132856"/>
            <a:ext cx="9144000" cy="38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663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</a:t>
            </a:r>
            <a:endParaRPr lang="zh-TW" altLang="en-US" dirty="0"/>
          </a:p>
        </p:txBody>
      </p:sp>
      <p:pic>
        <p:nvPicPr>
          <p:cNvPr id="4" name="圖片 3" descr="螢幕快照 2016-05-21 下午6.2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856"/>
            <a:ext cx="9144000" cy="39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5984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</a:t>
            </a:r>
            <a:endParaRPr lang="zh-TW" altLang="en-US" dirty="0"/>
          </a:p>
        </p:txBody>
      </p:sp>
      <p:pic>
        <p:nvPicPr>
          <p:cNvPr id="4" name="圖片 3" descr="螢幕快照 2016-05-21 下午6.23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8280920" cy="48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4812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UICollectionViewFlowLayout</a:t>
            </a:r>
            <a:endParaRPr lang="zh-TW" altLang="en-US" dirty="0"/>
          </a:p>
        </p:txBody>
      </p:sp>
      <p:pic>
        <p:nvPicPr>
          <p:cNvPr id="4" name="圖片 3" descr="螢幕快照 2016-05-21 下午6.43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76872"/>
            <a:ext cx="8445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1313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UICollectionViewFlowLayout</a:t>
            </a:r>
            <a:endParaRPr lang="zh-TW" altLang="en-US" dirty="0"/>
          </a:p>
        </p:txBody>
      </p:sp>
      <p:pic>
        <p:nvPicPr>
          <p:cNvPr id="4" name="圖片 3" descr="螢幕快照 2016-05-21 下午6.43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242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2073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UICollectionViewDelegateFlowLayout</a:t>
            </a:r>
            <a:endParaRPr lang="zh-TW" altLang="en-US" dirty="0"/>
          </a:p>
        </p:txBody>
      </p:sp>
      <p:pic>
        <p:nvPicPr>
          <p:cNvPr id="4" name="圖片 3" descr="螢幕快照 2016-05-21 下午6.46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28"/>
            <a:ext cx="9144000" cy="273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7036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UICollectionViewDelegateFlowLayout</a:t>
            </a:r>
            <a:endParaRPr lang="zh-TW" altLang="en-US" dirty="0"/>
          </a:p>
        </p:txBody>
      </p:sp>
      <p:pic>
        <p:nvPicPr>
          <p:cNvPr id="4" name="圖片 3" descr="螢幕快照 2016-05-21 下午6.46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6952"/>
            <a:ext cx="9144000" cy="279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05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57158" y="1500174"/>
            <a:ext cx="563167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accent1">
                    <a:lumMod val="75000"/>
                  </a:schemeClr>
                </a:solidFill>
                <a:latin typeface="Gabriola" pitchFamily="82" charset="0"/>
              </a:rPr>
              <a:t>Class</a:t>
            </a: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UICollectionReusableView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UICollectionViewCell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UICollectionViewLayout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UICollectionViewFlowLayout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UICollectionViewLayoutAttributes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UICollectionViewTransitionLayout</a:t>
            </a:r>
            <a:endParaRPr lang="en-US" altLang="zh-TW" sz="3600" dirty="0" smtClean="0">
              <a:latin typeface="Gabriola" pitchFamily="82" charset="0"/>
            </a:endParaRPr>
          </a:p>
          <a:p>
            <a:r>
              <a:rPr lang="en-US" altLang="zh-TW" sz="3600" dirty="0" err="1" smtClean="0">
                <a:latin typeface="Gabriola" pitchFamily="82" charset="0"/>
              </a:rPr>
              <a:t>UICollectionViewFocusUpdateContext</a:t>
            </a:r>
            <a:endParaRPr lang="en-US" altLang="zh-TW" sz="3600" dirty="0" smtClean="0">
              <a:latin typeface="Gabriola" pitchFamily="82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51920" y="1571612"/>
            <a:ext cx="51373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3600" dirty="0" smtClean="0">
                <a:solidFill>
                  <a:schemeClr val="accent1">
                    <a:lumMod val="75000"/>
                  </a:schemeClr>
                </a:solidFill>
                <a:latin typeface="Gabriola" pitchFamily="82" charset="0"/>
              </a:rPr>
              <a:t>Protocol</a:t>
            </a:r>
          </a:p>
          <a:p>
            <a:pPr algn="r"/>
            <a:r>
              <a:rPr lang="en-US" altLang="zh-TW" sz="3600" dirty="0" err="1" smtClean="0">
                <a:latin typeface="Gabriola" pitchFamily="82" charset="0"/>
              </a:rPr>
              <a:t>UICollectionDelegateFlowLayout</a:t>
            </a:r>
            <a:endParaRPr lang="en-US" altLang="zh-TW" sz="3600" dirty="0" smtClean="0">
              <a:solidFill>
                <a:schemeClr val="accent1">
                  <a:lumMod val="75000"/>
                </a:schemeClr>
              </a:solidFill>
              <a:latin typeface="Gabriola" pitchFamily="82" charset="0"/>
            </a:endParaRPr>
          </a:p>
          <a:p>
            <a:pPr algn="r"/>
            <a:r>
              <a:rPr lang="en-US" altLang="zh-TW" sz="3600" dirty="0" err="1" smtClean="0">
                <a:latin typeface="Gabriola" pitchFamily="82" charset="0"/>
              </a:rPr>
              <a:t>UICollectionViewDatasource</a:t>
            </a:r>
            <a:endParaRPr lang="en-US" altLang="zh-TW" sz="3600" dirty="0" smtClean="0">
              <a:latin typeface="Gabriola" pitchFamily="82" charset="0"/>
            </a:endParaRPr>
          </a:p>
          <a:p>
            <a:pPr algn="r"/>
            <a:r>
              <a:rPr lang="en-US" altLang="zh-TW" sz="3600" dirty="0" err="1" smtClean="0">
                <a:latin typeface="Gabriola" pitchFamily="82" charset="0"/>
              </a:rPr>
              <a:t>UICollectionDelegate</a:t>
            </a:r>
            <a:endParaRPr lang="en-US" altLang="zh-TW" sz="3600" dirty="0" smtClean="0">
              <a:latin typeface="Gabriola" pitchFamily="82" charset="0"/>
            </a:endParaRPr>
          </a:p>
          <a:p>
            <a:pPr algn="r"/>
            <a:r>
              <a:rPr lang="en-US" altLang="zh-TW" sz="3600" dirty="0" smtClean="0">
                <a:latin typeface="Gabriola" pitchFamily="82" charset="0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UICollectionViewDelegateFlowLayout</a:t>
            </a:r>
            <a:endParaRPr lang="zh-TW" altLang="en-US" dirty="0"/>
          </a:p>
        </p:txBody>
      </p:sp>
      <p:pic>
        <p:nvPicPr>
          <p:cNvPr id="4" name="圖片 3" descr="螢幕快照 2016-05-21 下午6.47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" y="2780928"/>
            <a:ext cx="9144000" cy="28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5302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參考資料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9592" y="1844824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UICollectionView</a:t>
            </a:r>
            <a:r>
              <a:rPr lang="en-US" altLang="zh-TW" dirty="0"/>
              <a:t> Class - </a:t>
            </a:r>
            <a:r>
              <a:rPr lang="en-US" altLang="zh-TW" dirty="0" err="1"/>
              <a:t>iOS</a:t>
            </a:r>
            <a:r>
              <a:rPr lang="en-US" altLang="zh-TW" dirty="0"/>
              <a:t> Developer Library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1331640" y="2132856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https://</a:t>
            </a:r>
            <a:r>
              <a:rPr kumimoji="1" lang="en-US" altLang="zh-TW" dirty="0" err="1">
                <a:hlinkClick r:id="rId2"/>
              </a:rPr>
              <a:t>developer.apple.com</a:t>
            </a:r>
            <a:r>
              <a:rPr kumimoji="1" lang="en-US" altLang="zh-TW" dirty="0">
                <a:hlinkClick r:id="rId2"/>
              </a:rPr>
              <a:t>/library/</a:t>
            </a:r>
            <a:r>
              <a:rPr kumimoji="1" lang="en-US" altLang="zh-TW" dirty="0" err="1">
                <a:hlinkClick r:id="rId2"/>
              </a:rPr>
              <a:t>ios</a:t>
            </a:r>
            <a:r>
              <a:rPr kumimoji="1" lang="en-US" altLang="zh-TW" dirty="0">
                <a:hlinkClick r:id="rId2"/>
              </a:rPr>
              <a:t>/documentation/</a:t>
            </a:r>
            <a:r>
              <a:rPr kumimoji="1" lang="en-US" altLang="zh-TW" dirty="0" err="1">
                <a:hlinkClick r:id="rId2"/>
              </a:rPr>
              <a:t>UIKit</a:t>
            </a:r>
            <a:r>
              <a:rPr kumimoji="1" lang="en-US" altLang="zh-TW" dirty="0">
                <a:hlinkClick r:id="rId2"/>
              </a:rPr>
              <a:t>/Reference/</a:t>
            </a:r>
            <a:r>
              <a:rPr kumimoji="1" lang="en-US" altLang="zh-TW" dirty="0" err="1">
                <a:hlinkClick r:id="rId2"/>
              </a:rPr>
              <a:t>UICollectionView_class</a:t>
            </a:r>
            <a:r>
              <a:rPr kumimoji="1" lang="en-US" altLang="zh-TW" dirty="0">
                <a:hlinkClick r:id="rId2"/>
              </a:rPr>
              <a:t>/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9592" y="3205425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UICollectionView</a:t>
            </a:r>
            <a:r>
              <a:rPr lang="en-US" altLang="zh-TW" dirty="0"/>
              <a:t> Custom Layout </a:t>
            </a:r>
            <a:r>
              <a:rPr lang="en-US" altLang="zh-TW" dirty="0" smtClean="0"/>
              <a:t>Tutorial - </a:t>
            </a:r>
            <a:r>
              <a:rPr lang="en-US" altLang="zh-TW" dirty="0" err="1" smtClean="0">
                <a:hlinkClick r:id="rId3"/>
              </a:rPr>
              <a:t>GitHub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31640" y="3502749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www.raywenderlich.com</a:t>
            </a:r>
            <a:r>
              <a:rPr lang="en-US" altLang="zh-TW" dirty="0">
                <a:hlinkClick r:id="rId4"/>
              </a:rPr>
              <a:t>/107687/</a:t>
            </a:r>
            <a:r>
              <a:rPr lang="en-US" altLang="zh-TW" dirty="0" err="1">
                <a:hlinkClick r:id="rId4"/>
              </a:rPr>
              <a:t>uicollectionview­custom­layout­tutorial­spinning­wheel</a:t>
            </a:r>
            <a:r>
              <a:rPr lang="en-US" altLang="zh-TW" dirty="0">
                <a:hlinkClick r:id="rId4"/>
              </a:rPr>
              <a:t> 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899592" y="472514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RGCardViewLayout</a:t>
            </a:r>
            <a:r>
              <a:rPr lang="en-US" altLang="zh-TW" dirty="0" smtClean="0"/>
              <a:t> - </a:t>
            </a:r>
            <a:r>
              <a:rPr lang="en-US" altLang="zh-TW" dirty="0" err="1" smtClean="0">
                <a:hlinkClick r:id="rId5"/>
              </a:rPr>
              <a:t>GitHub</a:t>
            </a:r>
            <a:r>
              <a:rPr lang="en-US" altLang="zh-TW" dirty="0" smtClean="0">
                <a:hlinkClick r:id="rId5"/>
              </a:rPr>
              <a:t> 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99592" y="5517232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TimelineLayout</a:t>
            </a:r>
            <a:r>
              <a:rPr lang="en-US" altLang="zh-TW" dirty="0" smtClean="0"/>
              <a:t> - </a:t>
            </a:r>
            <a:r>
              <a:rPr lang="en-US" altLang="zh-TW" dirty="0" err="1" smtClean="0">
                <a:hlinkClick r:id="rId6"/>
              </a:rPr>
              <a:t>GitHub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058893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642942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如果它如此恐怖，為什麼還要獵捕呢</a:t>
            </a:r>
            <a:endParaRPr lang="en-US" altLang="zh-TW" dirty="0" smtClean="0"/>
          </a:p>
        </p:txBody>
      </p:sp>
      <p:sp>
        <p:nvSpPr>
          <p:cNvPr id="5" name="矩形 4"/>
          <p:cNvSpPr/>
          <p:nvPr/>
        </p:nvSpPr>
        <p:spPr>
          <a:xfrm>
            <a:off x="1115616" y="3140968"/>
            <a:ext cx="678661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TW" altLang="en-US" sz="12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特異功能</a:t>
            </a:r>
            <a:endParaRPr lang="zh-TW" altLang="en-US" sz="12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642942"/>
          </a:xfrm>
        </p:spPr>
        <p:txBody>
          <a:bodyPr>
            <a:noAutofit/>
          </a:bodyPr>
          <a:lstStyle/>
          <a:p>
            <a:r>
              <a:rPr lang="zh-TW" altLang="en-US" dirty="0" smtClean="0"/>
              <a:t>什麼樣的特異功能呢</a:t>
            </a:r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755576" y="2780928"/>
            <a:ext cx="78581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 smtClean="0"/>
              <a:t>The </a:t>
            </a:r>
            <a:r>
              <a:rPr lang="en-US" altLang="zh-TW" sz="2200" dirty="0" err="1" smtClean="0"/>
              <a:t>UICollectionView</a:t>
            </a:r>
            <a:r>
              <a:rPr lang="en-US" altLang="zh-TW" sz="2200" dirty="0" smtClean="0"/>
              <a:t> class manages an ordered collection of data items and presents them using customizable layouts.</a:t>
            </a:r>
          </a:p>
          <a:p>
            <a:r>
              <a:rPr lang="en-US" altLang="zh-TW" sz="2200" dirty="0" smtClean="0"/>
              <a:t>Collection views provide the same general function as table views except that a collection view is able to support more than just </a:t>
            </a:r>
            <a:r>
              <a:rPr lang="en-US" altLang="zh-TW" sz="2200" dirty="0" err="1" smtClean="0"/>
              <a:t>single­column</a:t>
            </a:r>
            <a:r>
              <a:rPr lang="en-US" altLang="zh-TW" sz="2200" dirty="0" smtClean="0"/>
              <a:t> layouts.</a:t>
            </a:r>
          </a:p>
          <a:p>
            <a:r>
              <a:rPr lang="en-US" altLang="zh-TW" sz="2200" dirty="0" smtClean="0"/>
              <a:t>Collection views support customizable layouts that can be used to implement multi­column grids, tiled layouts, circular layouts, and many more. You can even change the layout of a collection view dynamically if you want</a:t>
            </a:r>
            <a:endParaRPr lang="zh-TW" altLang="en-US" sz="2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755576" y="2132856"/>
            <a:ext cx="402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Apple</a:t>
            </a:r>
            <a:r>
              <a:rPr lang="zh-TW" altLang="en-US" sz="2400" dirty="0" smtClean="0"/>
              <a:t> 的開發者文件這樣說</a:t>
            </a:r>
            <a:r>
              <a:rPr lang="en-US" altLang="zh-TW" sz="24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03157620"/>
      </p:ext>
    </p:extLst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9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785818"/>
          </a:xfrm>
        </p:spPr>
        <p:txBody>
          <a:bodyPr/>
          <a:lstStyle/>
          <a:p>
            <a:r>
              <a:rPr lang="zh-TW" altLang="en-US" dirty="0" smtClean="0"/>
              <a:t>白話文 </a:t>
            </a:r>
            <a:r>
              <a:rPr lang="en-US" altLang="zh-TW" dirty="0" smtClean="0"/>
              <a:t>(Speak English)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28662" y="2143116"/>
            <a:ext cx="7929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 smtClean="0">
                <a:latin typeface="Berlin Sans FB" pitchFamily="34" charset="0"/>
                <a:ea typeface="GulimChe" pitchFamily="49" charset="-127"/>
                <a:cs typeface="BrowalliaUPC" pitchFamily="34" charset="-34"/>
              </a:rPr>
              <a:t>UICollectionView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 </a:t>
            </a:r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使用有序的數據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,</a:t>
            </a:r>
          </a:p>
          <a:p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並且依據自定義的畫面來顯示</a:t>
            </a:r>
            <a:r>
              <a:rPr lang="en-US" altLang="zh-TW" sz="3600" dirty="0" smtClean="0">
                <a:latin typeface="標楷體" pitchFamily="65" charset="-120"/>
                <a:ea typeface="標楷體" pitchFamily="65" charset="-120"/>
              </a:rPr>
              <a:t>,</a:t>
            </a:r>
          </a:p>
          <a:p>
            <a:r>
              <a:rPr lang="zh-TW" altLang="en-US" sz="3600" dirty="0" smtClean="0">
                <a:latin typeface="標楷體" pitchFamily="65" charset="-120"/>
                <a:ea typeface="標楷體" pitchFamily="65" charset="-120"/>
              </a:rPr>
              <a:t>自定義的畫面可以隨你的設計任意地變化</a:t>
            </a:r>
            <a:endParaRPr lang="zh-TW" altLang="en-US" sz="3600" dirty="0">
              <a:latin typeface="標楷體" pitchFamily="65" charset="-120"/>
              <a:ea typeface="標楷體" pitchFamily="65" charset="-120"/>
            </a:endParaRPr>
          </a:p>
        </p:txBody>
      </p:sp>
    </p:spTree>
  </p:cSld>
  <p:clrMapOvr>
    <a:masterClrMapping/>
  </p:clrMapOvr>
  <p:transition xmlns:p14="http://schemas.microsoft.com/office/powerpoint/2010/main">
    <p:wheel spokes="8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惡魔從哪裡來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928662" y="2143116"/>
            <a:ext cx="208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NSObject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71793" y="2915663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UIResponder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9049" y="3643314"/>
            <a:ext cx="1524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UIView</a:t>
            </a:r>
            <a:endParaRPr lang="zh-TW" altLang="en-US" sz="3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486305" y="4415861"/>
            <a:ext cx="2552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UIScrollView</a:t>
            </a:r>
            <a:endParaRPr lang="zh-TW" alt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343561" y="5214950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err="1" smtClean="0"/>
              <a:t>UICollectionView</a:t>
            </a:r>
            <a:endParaRPr lang="zh-TW" altLang="en-US" sz="3200" dirty="0"/>
          </a:p>
        </p:txBody>
      </p:sp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特異功能的惡魔長甚麼樣子 </a:t>
            </a:r>
            <a:r>
              <a:rPr lang="en-US" altLang="zh-TW" dirty="0" smtClean="0"/>
              <a:t>-</a:t>
            </a:r>
            <a:r>
              <a:rPr lang="zh-TW" altLang="en-US" dirty="0" smtClean="0"/>
              <a:t> 基本款</a:t>
            </a:r>
            <a:endParaRPr lang="zh-TW" altLang="en-US" dirty="0"/>
          </a:p>
        </p:txBody>
      </p:sp>
      <p:pic>
        <p:nvPicPr>
          <p:cNvPr id="11" name="圖片 10" descr="uicollectionview_callou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785926"/>
            <a:ext cx="4572032" cy="481796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368710" y="2571744"/>
            <a:ext cx="32752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Cell</a:t>
            </a:r>
          </a:p>
          <a:p>
            <a:r>
              <a:rPr lang="zh-TW" altLang="en-US" sz="2400" dirty="0" smtClean="0"/>
              <a:t>    顯示資料的視圖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>
                <a:solidFill>
                  <a:srgbClr val="FF0000"/>
                </a:solidFill>
              </a:rPr>
              <a:t>Supplementary View</a:t>
            </a:r>
          </a:p>
          <a:p>
            <a:r>
              <a:rPr lang="en-US" altLang="zh-TW" sz="2400" dirty="0" smtClean="0"/>
              <a:t>    </a:t>
            </a:r>
            <a:r>
              <a:rPr lang="zh-TW" altLang="en-US" sz="2400" dirty="0" smtClean="0"/>
              <a:t>補充視圖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err="1" smtClean="0">
                <a:solidFill>
                  <a:srgbClr val="FF0000"/>
                </a:solidFill>
              </a:rPr>
              <a:t>Deconration</a:t>
            </a:r>
            <a:r>
              <a:rPr lang="en-US" altLang="zh-TW" sz="2400" dirty="0" smtClean="0">
                <a:solidFill>
                  <a:srgbClr val="FF0000"/>
                </a:solidFill>
              </a:rPr>
              <a:t> View</a:t>
            </a:r>
          </a:p>
          <a:p>
            <a:r>
              <a:rPr lang="zh-TW" altLang="en-US" sz="2400" dirty="0" smtClean="0"/>
              <a:t>    裝飾視圖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14282" y="2059536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Apple </a:t>
            </a:r>
            <a:r>
              <a:rPr lang="zh-TW" altLang="en-US" dirty="0" smtClean="0"/>
              <a:t>給了這張圖</a:t>
            </a:r>
            <a:endParaRPr lang="zh-TW" altLang="en-US" dirty="0"/>
          </a:p>
        </p:txBody>
      </p:sp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85728"/>
            <a:ext cx="5614998" cy="732614"/>
          </a:xfrm>
        </p:spPr>
        <p:txBody>
          <a:bodyPr/>
          <a:lstStyle/>
          <a:p>
            <a:r>
              <a:rPr lang="en-US" altLang="zh-TW" dirty="0" err="1" smtClean="0"/>
              <a:t>UICollectionView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71504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特異功能的惡魔長甚麼樣子 </a:t>
            </a:r>
            <a:r>
              <a:rPr lang="en-US" altLang="zh-TW" dirty="0" smtClean="0"/>
              <a:t>– </a:t>
            </a:r>
            <a:r>
              <a:rPr lang="zh-TW" altLang="en-US" dirty="0" smtClean="0"/>
              <a:t>進階款</a:t>
            </a:r>
            <a:endParaRPr lang="zh-TW" altLang="en-US" dirty="0"/>
          </a:p>
        </p:txBody>
      </p:sp>
      <p:pic>
        <p:nvPicPr>
          <p:cNvPr id="5" name="圖片 4" descr="dem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74" y="1857364"/>
            <a:ext cx="2362200" cy="4191000"/>
          </a:xfrm>
          <a:prstGeom prst="rect">
            <a:avLst/>
          </a:prstGeom>
        </p:spPr>
      </p:pic>
      <p:pic>
        <p:nvPicPr>
          <p:cNvPr id="6" name="圖片 5" descr="final-scrolling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58" y="2571744"/>
            <a:ext cx="5419725" cy="3276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wheel spokes="8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流線">
  <a:themeElements>
    <a:clrScheme name="流線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線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行雲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神韻">
  <a:themeElements>
    <a:clrScheme name="神韻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神韻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神韻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566</TotalTime>
  <Words>328</Words>
  <Application>Microsoft Macintosh PowerPoint</Application>
  <PresentationFormat>如螢幕大小 (4:3)</PresentationFormat>
  <Paragraphs>125</Paragraphs>
  <Slides>31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33" baseType="lpstr">
      <vt:lpstr>流線</vt:lpstr>
      <vt:lpstr>神韻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  <vt:lpstr>UICollectionView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攢殺惡魔UICollectionView</dc:title>
  <dc:creator>nick</dc:creator>
  <cp:lastModifiedBy>nick lin</cp:lastModifiedBy>
  <cp:revision>55</cp:revision>
  <dcterms:created xsi:type="dcterms:W3CDTF">2016-05-14T15:11:18Z</dcterms:created>
  <dcterms:modified xsi:type="dcterms:W3CDTF">2016-05-23T13:54:53Z</dcterms:modified>
</cp:coreProperties>
</file>